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0" r:id="rId3"/>
    <p:sldId id="261" r:id="rId4"/>
    <p:sldId id="277" r:id="rId5"/>
  </p:sldIdLst>
  <p:sldSz cx="9144000" cy="6858000" type="screen4x3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9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2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95561" y="2645045"/>
            <a:ext cx="8175282" cy="2762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2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概述</a:t>
            </a:r>
            <a:endParaRPr lang="zh-CN" altLang="en-US" sz="12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76" name="矩形 4"/>
          <p:cNvSpPr>
            <a:spLocks noChangeArrowheads="1"/>
          </p:cNvSpPr>
          <p:nvPr/>
        </p:nvSpPr>
        <p:spPr bwMode="auto">
          <a:xfrm>
            <a:off x="4716016" y="2060031"/>
            <a:ext cx="224282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【 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型号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: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FWK2633</a:t>
            </a:r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】</a:t>
            </a:r>
            <a:endParaRPr lang="zh-CN" altLang="en-US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2" name="Group 5"/>
          <p:cNvGraphicFramePr>
            <a:graphicFrameLocks noGrp="1"/>
          </p:cNvGraphicFramePr>
          <p:nvPr/>
        </p:nvGraphicFramePr>
        <p:xfrm>
          <a:off x="392400" y="2986398"/>
          <a:ext cx="8358218" cy="3291840"/>
        </p:xfrm>
        <a:graphic>
          <a:graphicData uri="http://schemas.openxmlformats.org/drawingml/2006/table">
            <a:tbl>
              <a:tblPr/>
              <a:tblGrid>
                <a:gridCol w="4286280"/>
                <a:gridCol w="4071938"/>
              </a:tblGrid>
              <a:tr h="3291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000" b="1" dirty="0" smtClean="0">
                          <a:solidFill>
                            <a:srgbClr val="FF0000"/>
                          </a:solidFill>
                          <a:sym typeface="+mn-ea"/>
                        </a:rPr>
                        <a:t>产品特点</a:t>
                      </a:r>
                      <a:r>
                        <a:rPr lang="en-US" altLang="zh-CN" sz="1000" b="1" dirty="0" smtClean="0">
                          <a:solidFill>
                            <a:srgbClr val="FF0000"/>
                          </a:solidFill>
                          <a:sym typeface="+mn-ea"/>
                        </a:rPr>
                        <a:t>:</a:t>
                      </a:r>
                      <a:endParaRPr lang="en-US" altLang="zh-CN" sz="10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1.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根据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LED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的散热特性，利用机械设计原理和热学原理，对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LED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投光灯进行精准结构设计，结合采用高导热系数高纯度铝合金材料和特殊的加工工艺，使传导散热、对流散热和辐射散热的效果得到了成倍的提高，使悟空方系列灯具成为体积小、重量轻、光效好、节能环保低碳的创新产品。</a:t>
                      </a:r>
                      <a:endParaRPr lang="en-US" altLang="zh-CN" sz="1000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2.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搭配超大功率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LED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，精准控制散射光线，使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LED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的出光效率更高，中心光强更强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,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为远距离投光照明提供一个完美的解决方案。</a:t>
                      </a:r>
                      <a:endParaRPr lang="en-US" altLang="zh-CN" sz="1000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3.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灯具结构设计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,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特别导入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10 °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遮光角一体化防眩光设计。</a:t>
                      </a:r>
                      <a:endParaRPr lang="en-US" altLang="zh-CN" sz="1000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控制方式：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采用标准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DMX512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（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1990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）协议控制。</a:t>
                      </a:r>
                      <a:endParaRPr lang="zh-CN" altLang="en-US" sz="1000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应用场所：</a:t>
                      </a:r>
                      <a:r>
                        <a:rPr lang="zh-CN" altLang="en-US" sz="10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古建筑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、</a:t>
                      </a:r>
                      <a:r>
                        <a:rPr lang="zh-CN" altLang="en-US" sz="10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超高层建筑</a:t>
                      </a:r>
                      <a:r>
                        <a:rPr lang="zh-CN" altLang="en-US" sz="1000" dirty="0" smtClean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、远距离投射等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景观照明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 descr="FWK2633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640" y="810519"/>
            <a:ext cx="2315210" cy="163639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11560" y="1124744"/>
          <a:ext cx="8001000" cy="5045247"/>
        </p:xfrm>
        <a:graphic>
          <a:graphicData uri="http://schemas.openxmlformats.org/drawingml/2006/table">
            <a:tbl>
              <a:tblPr/>
              <a:tblGrid>
                <a:gridCol w="3143250"/>
                <a:gridCol w="4857750"/>
              </a:tblGrid>
              <a:tr h="14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产品型号</a:t>
                      </a:r>
                      <a:endParaRPr kumimoji="0" lang="zh-CN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FWK2633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光源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寿命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万小时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数量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cs typeface="+mn-cs"/>
                        </a:rPr>
                        <a:t>36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cs typeface="+mn-cs"/>
                        </a:rPr>
                        <a:t>颗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颜色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四合一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RGBW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（四合一）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光束角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(FWHM)</a:t>
                      </a: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000" dirty="0" smtClean="0">
                          <a:sym typeface="+mn-ea"/>
                        </a:rPr>
                        <a:t>12°/15°/20°/30°/40°/55°/30*15°/50*30°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外壳</a:t>
                      </a: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材质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1000" dirty="0" smtClean="0">
                          <a:sym typeface="+mn-ea"/>
                        </a:rPr>
                        <a:t>压铸铝</a:t>
                      </a:r>
                      <a:r>
                        <a:rPr lang="en-US" altLang="zh-CN" sz="1000" dirty="0" smtClean="0">
                          <a:sym typeface="+mn-ea"/>
                        </a:rPr>
                        <a:t>/</a:t>
                      </a:r>
                      <a:r>
                        <a:rPr lang="zh-CN" altLang="en-US" sz="1000" dirty="0" smtClean="0">
                          <a:sym typeface="+mn-ea"/>
                        </a:rPr>
                        <a:t>铝合金</a:t>
                      </a:r>
                      <a:r>
                        <a:rPr lang="en-US" altLang="zh-CN" sz="1000" dirty="0" smtClean="0">
                          <a:sym typeface="+mn-ea"/>
                        </a:rPr>
                        <a:t>,</a:t>
                      </a:r>
                      <a:r>
                        <a:rPr lang="zh-CN" altLang="en-US" sz="1000" dirty="0" smtClean="0">
                          <a:sym typeface="+mn-ea"/>
                        </a:rPr>
                        <a:t>砂纹深灰色</a:t>
                      </a:r>
                      <a:r>
                        <a:rPr lang="zh-CN" altLang="en-US" sz="1000" dirty="0">
                          <a:sym typeface="+mn-ea"/>
                        </a:rPr>
                        <a:t>静电喷塑表面处理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玻璃材质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latin typeface="+mn-ea"/>
                          <a:ea typeface="+mn-ea"/>
                        </a:rPr>
                        <a:t>6mm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钢化超</a:t>
                      </a:r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白玻璃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驱动方式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900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mA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恒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流驱动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输入电源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～ 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240VAC±10%,50/60Hz;DC 24V</a:t>
                      </a:r>
                      <a:endParaRPr lang="en-US" altLang="zh-CN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系统功率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450W</a:t>
                      </a:r>
                      <a:endParaRPr lang="en-US" altLang="zh-CN" sz="100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防护等级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IP66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电缆线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sz="1000" dirty="0"/>
                        <a:t>3*1.0mm2 </a:t>
                      </a:r>
                      <a:r>
                        <a:rPr sz="1000" dirty="0" err="1" smtClean="0"/>
                        <a:t>橡胶线</a:t>
                      </a:r>
                      <a:r>
                        <a:rPr lang="en-US" sz="1000" dirty="0" smtClean="0"/>
                        <a:t>(</a:t>
                      </a:r>
                      <a:r>
                        <a:rPr sz="1000" dirty="0" err="1" smtClean="0"/>
                        <a:t>高压</a:t>
                      </a:r>
                      <a:r>
                        <a:rPr lang="en-US" sz="1000" dirty="0" smtClean="0"/>
                        <a:t>);</a:t>
                      </a:r>
                      <a:r>
                        <a:rPr sz="1000" dirty="0" smtClean="0"/>
                        <a:t>2*1.0mm2 </a:t>
                      </a:r>
                      <a:r>
                        <a:rPr sz="1000" dirty="0" err="1" smtClean="0"/>
                        <a:t>橡胶线</a:t>
                      </a:r>
                      <a:r>
                        <a:rPr lang="en-US" sz="1000" dirty="0" smtClean="0"/>
                        <a:t>(</a:t>
                      </a:r>
                      <a:r>
                        <a:rPr sz="1000" dirty="0" err="1" smtClean="0"/>
                        <a:t>低压</a:t>
                      </a:r>
                      <a:r>
                        <a:rPr lang="en-US" sz="1000" dirty="0" smtClean="0"/>
                        <a:t>)</a:t>
                      </a:r>
                      <a:endParaRPr sz="1000" dirty="0"/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信号线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超五类</a:t>
                      </a:r>
                      <a:r>
                        <a:rPr lang="en-US" altLang="zh-CN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SFTP</a:t>
                      </a:r>
                      <a:r>
                        <a:rPr lang="zh-CN" altLang="en-US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双屏蔽</a:t>
                      </a:r>
                      <a:r>
                        <a:rPr lang="en-US" altLang="zh-CN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4</a:t>
                      </a:r>
                      <a:r>
                        <a:rPr lang="zh-CN" altLang="en-US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对</a:t>
                      </a:r>
                      <a:r>
                        <a:rPr lang="zh-CN" altLang="en-US" sz="100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双绞线</a:t>
                      </a: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方正黑体简体" panose="02010601030101010101" pitchFamily="2" charset="-122"/>
                          <a:sym typeface="+mn-ea"/>
                        </a:rPr>
                        <a:t>(</a:t>
                      </a:r>
                      <a:r>
                        <a:rPr lang="zh-CN" altLang="en-US" sz="10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sym typeface="+mn-ea"/>
                        </a:rPr>
                        <a:t>可控</a:t>
                      </a:r>
                      <a:r>
                        <a:rPr lang="en-US" altLang="zh-CN" sz="10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sym typeface="+mn-ea"/>
                        </a:rPr>
                        <a:t>)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控制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DMX512(1990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电气安全等级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 smtClean="0">
                          <a:sym typeface="+mn-ea"/>
                        </a:rPr>
                        <a:t>I 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类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lang="en-US" altLang="zh-CN" sz="1000" dirty="0" smtClean="0">
                          <a:sym typeface="+mn-ea"/>
                        </a:rPr>
                        <a:t>III </a:t>
                      </a:r>
                      <a:r>
                        <a:rPr lang="zh-CN" altLang="en-US" sz="1000" dirty="0" smtClean="0">
                          <a:sym typeface="+mn-ea"/>
                        </a:rPr>
                        <a:t>类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环境温度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-20℃~+55 ℃(Ta+10℃)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功率因数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(PF)</a:t>
                      </a: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≧0.9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冷启动电流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(Max)</a:t>
                      </a: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195A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净重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21.7KG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8912" y="773953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技术参数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8912" y="702198"/>
            <a:ext cx="800100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灯具尺寸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266" y="1333709"/>
            <a:ext cx="4331892" cy="23762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40221"/>
          <a:stretch>
            <a:fillRect/>
          </a:stretch>
        </p:blipFill>
        <p:spPr>
          <a:xfrm>
            <a:off x="827584" y="4581128"/>
            <a:ext cx="1783715" cy="855345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83568" y="4124503"/>
            <a:ext cx="800100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防</a:t>
            </a: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眩附件可选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297" y="4581128"/>
            <a:ext cx="854075" cy="794385"/>
          </a:xfrm>
          <a:prstGeom prst="rect">
            <a:avLst/>
          </a:prstGeom>
        </p:spPr>
      </p:pic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786781" y="5410129"/>
            <a:ext cx="2606558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外</a:t>
            </a:r>
            <a:r>
              <a:rPr lang="zh-CN" altLang="en-US" sz="1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遮光罩     蜂窝</a:t>
            </a:r>
            <a:r>
              <a:rPr lang="zh-CN" altLang="en-US" sz="1000" dirty="0">
                <a:latin typeface="黑体" panose="02010609060101010101" pitchFamily="2" charset="-122"/>
                <a:ea typeface="黑体" panose="02010609060101010101" pitchFamily="2" charset="-122"/>
              </a:rPr>
              <a:t>防眩</a:t>
            </a:r>
            <a:r>
              <a:rPr lang="zh-CN" altLang="en-US" sz="1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网     深</a:t>
            </a:r>
            <a:r>
              <a:rPr lang="zh-CN" altLang="en-US" sz="1000" dirty="0">
                <a:latin typeface="黑体" panose="02010609060101010101" pitchFamily="2" charset="-122"/>
                <a:ea typeface="黑体" panose="02010609060101010101" pitchFamily="2" charset="-122"/>
              </a:rPr>
              <a:t>筒防眩</a:t>
            </a:r>
            <a:r>
              <a:rPr lang="zh-CN" altLang="en-US" sz="1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罩</a:t>
            </a:r>
            <a:r>
              <a:rPr lang="zh-CN" altLang="en-US" sz="1000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</a:t>
            </a:r>
            <a:endParaRPr lang="zh-CN" altLang="en-US" sz="10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8f70e705-7337-4e34-b179-afb6cca13aef}"/>
</p:tagLst>
</file>

<file path=ppt/tags/tag2.xml><?xml version="1.0" encoding="utf-8"?>
<p:tagLst xmlns:p="http://schemas.openxmlformats.org/presentationml/2006/main">
  <p:tag name="COMMONDATA" val="eyJoZGlkIjoiNzllN2FhMzY1ZDEyOTQyYTFjYWI5YTBiNDA0YjQwYTQifQ=="/>
  <p:tag name="KSO_WPP_MARK_KEY" val="902e1d9f-7f01-4ee7-9978-4e116cbd26f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691</Words>
  <Application>WPS 演示</Application>
  <PresentationFormat>全屏显示(4:3)</PresentationFormat>
  <Paragraphs>100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黑体</vt:lpstr>
      <vt:lpstr>Calibri</vt:lpstr>
      <vt:lpstr>微软雅黑</vt:lpstr>
      <vt:lpstr>方正黑体简体</vt:lpstr>
      <vt:lpstr>Arial Unicode MS</vt:lpstr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张巍</dc:creator>
  <cp:lastModifiedBy>丹丹</cp:lastModifiedBy>
  <cp:revision>94</cp:revision>
  <dcterms:created xsi:type="dcterms:W3CDTF">2015-05-19T08:03:00Z</dcterms:created>
  <dcterms:modified xsi:type="dcterms:W3CDTF">2023-09-27T09:31:31Z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921DF6A92CD64E90B8CA5537FAF29CBB</vt:lpwstr>
  </property>
  <property fmtid="{D5CDD505-2E9C-101B-9397-08002B2CF9AE}" pid="3" name="KSOProductBuildVer">
    <vt:lpwstr>2052-12.1.0.15404</vt:lpwstr>
  </property>
  <property fmtid="{D5CDD505-2E9C-101B-9397-08002B2CF9AE}" pid="4" name="commondata">
    <vt:lpwstr>eyJoZGlkIjoiNzllN2FhMzY1ZDEyOTQyYTFjYWI5YTBiNDA0YjQwYTQifQ==</vt:lpwstr>
  </property>
</Properties>
</file>